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D923AC-33C1-44BB-9791-4BF39C1EF94A}" type="datetimeFigureOut">
              <a:rPr lang="en-US" smtClean="0"/>
              <a:t>1/27/2023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D85BE992-941D-4C2F-BEBE-D46FD60DDD5D}"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05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D923AC-33C1-44BB-9791-4BF39C1EF94A}"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BE992-941D-4C2F-BEBE-D46FD60DDD5D}"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5418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D923AC-33C1-44BB-9791-4BF39C1EF94A}"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BE992-941D-4C2F-BEBE-D46FD60DDD5D}"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25708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D923AC-33C1-44BB-9791-4BF39C1EF94A}"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BE992-941D-4C2F-BEBE-D46FD60DDD5D}"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1935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D923AC-33C1-44BB-9791-4BF39C1EF94A}"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BE992-941D-4C2F-BEBE-D46FD60DDD5D}"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9958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D923AC-33C1-44BB-9791-4BF39C1EF94A}"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BE992-941D-4C2F-BEBE-D46FD60DDD5D}"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1896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D923AC-33C1-44BB-9791-4BF39C1EF94A}" type="datetimeFigureOut">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BE992-941D-4C2F-BEBE-D46FD60DDD5D}"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4956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D923AC-33C1-44BB-9791-4BF39C1EF94A}" type="datetimeFigureOut">
              <a:rPr lang="en-US" smtClean="0"/>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BE992-941D-4C2F-BEBE-D46FD60DDD5D}"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07491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D923AC-33C1-44BB-9791-4BF39C1EF94A}" type="datetimeFigureOut">
              <a:rPr lang="en-US" smtClean="0"/>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BE992-941D-4C2F-BEBE-D46FD60DDD5D}" type="slidenum">
              <a:rPr lang="en-US" smtClean="0"/>
              <a:t>‹#›</a:t>
            </a:fld>
            <a:endParaRPr lang="en-US"/>
          </a:p>
        </p:txBody>
      </p:sp>
    </p:spTree>
    <p:extLst>
      <p:ext uri="{BB962C8B-B14F-4D97-AF65-F5344CB8AC3E}">
        <p14:creationId xmlns:p14="http://schemas.microsoft.com/office/powerpoint/2010/main" val="3854844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D923AC-33C1-44BB-9791-4BF39C1EF94A}"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BE992-941D-4C2F-BEBE-D46FD60DDD5D}"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83751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9D923AC-33C1-44BB-9791-4BF39C1EF94A}" type="datetimeFigureOut">
              <a:rPr lang="en-US" smtClean="0"/>
              <a:t>1/27/2023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D85BE992-941D-4C2F-BEBE-D46FD60DDD5D}"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82025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9D923AC-33C1-44BB-9791-4BF39C1EF94A}" type="datetimeFigureOut">
              <a:rPr lang="en-US" smtClean="0"/>
              <a:t>1/27/2023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85BE992-941D-4C2F-BEBE-D46FD60DDD5D}"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42977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59B1C-9A1E-E2EB-8BAA-41DC076CBE31}"/>
              </a:ext>
            </a:extLst>
          </p:cNvPr>
          <p:cNvSpPr>
            <a:spLocks noGrp="1"/>
          </p:cNvSpPr>
          <p:nvPr>
            <p:ph type="ctrTitle"/>
          </p:nvPr>
        </p:nvSpPr>
        <p:spPr/>
        <p:txBody>
          <a:bodyPr>
            <a:normAutofit/>
          </a:bodyPr>
          <a:lstStyle/>
          <a:p>
            <a:r>
              <a:rPr lang="en-US" sz="4800" b="1" dirty="0"/>
              <a:t>FINANCIAL MARKETS </a:t>
            </a:r>
          </a:p>
        </p:txBody>
      </p:sp>
    </p:spTree>
    <p:extLst>
      <p:ext uri="{BB962C8B-B14F-4D97-AF65-F5344CB8AC3E}">
        <p14:creationId xmlns:p14="http://schemas.microsoft.com/office/powerpoint/2010/main" val="356101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FD6C8-1D7F-E34F-6D32-9990D14382D8}"/>
              </a:ext>
            </a:extLst>
          </p:cNvPr>
          <p:cNvSpPr>
            <a:spLocks noGrp="1"/>
          </p:cNvSpPr>
          <p:nvPr>
            <p:ph type="title"/>
          </p:nvPr>
        </p:nvSpPr>
        <p:spPr/>
        <p:txBody>
          <a:bodyPr/>
          <a:lstStyle/>
          <a:p>
            <a:r>
              <a:rPr lang="en-US" b="1" dirty="0"/>
              <a:t>Introduction </a:t>
            </a:r>
          </a:p>
        </p:txBody>
      </p:sp>
      <p:sp>
        <p:nvSpPr>
          <p:cNvPr id="3" name="Content Placeholder 2">
            <a:extLst>
              <a:ext uri="{FF2B5EF4-FFF2-40B4-BE49-F238E27FC236}">
                <a16:creationId xmlns:a16="http://schemas.microsoft.com/office/drawing/2014/main" id="{DE0482AF-257A-73AF-6CD7-A58426D0D784}"/>
              </a:ext>
            </a:extLst>
          </p:cNvPr>
          <p:cNvSpPr>
            <a:spLocks noGrp="1"/>
          </p:cNvSpPr>
          <p:nvPr>
            <p:ph idx="1"/>
          </p:nvPr>
        </p:nvSpPr>
        <p:spPr/>
        <p:txBody>
          <a:bodyPr>
            <a:normAutofit fontScale="77500" lnSpcReduction="20000"/>
          </a:bodyPr>
          <a:lstStyle/>
          <a:p>
            <a:pPr marL="0" indent="0" algn="just">
              <a:buNone/>
            </a:pPr>
            <a:r>
              <a:rPr lang="en-US" dirty="0"/>
              <a:t>The group of individuals and corporate institutions dealing in financial transactions are termed as financial markets. The centers or arrangements that facilitate buying and selling of financial assets, claims and services are the constituents of financial market. In economics, typically, the term market means the aggregate of possible buyers and sellers of a certain good or service and the transactions between them. Thus a financial market may be defined as a market in which people trade financial securities, commodities, and other fungible items of value at low transaction costs and at prices that reflect supply and demand. Financial securities include stocks and bonds, commodities include precious metals or agricultural products and fungible items include something that can be exchanged for something else of the same kind (for example, one gram of gold that is exchanged for one gram of gold sometime later.) Basically they are classified into two categories: </a:t>
            </a:r>
          </a:p>
          <a:p>
            <a:pPr marL="0" indent="0" algn="just">
              <a:buNone/>
            </a:pPr>
            <a:r>
              <a:rPr lang="en-US" dirty="0"/>
              <a:t>1. Unorganized Market </a:t>
            </a:r>
          </a:p>
          <a:p>
            <a:pPr marL="0" indent="0" algn="just">
              <a:buNone/>
            </a:pPr>
            <a:r>
              <a:rPr lang="en-US" dirty="0"/>
              <a:t>2. Organized Market</a:t>
            </a:r>
          </a:p>
        </p:txBody>
      </p:sp>
    </p:spTree>
    <p:extLst>
      <p:ext uri="{BB962C8B-B14F-4D97-AF65-F5344CB8AC3E}">
        <p14:creationId xmlns:p14="http://schemas.microsoft.com/office/powerpoint/2010/main" val="1650185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50CA4-4C56-16B8-765C-0DE826EEBF85}"/>
              </a:ext>
            </a:extLst>
          </p:cNvPr>
          <p:cNvSpPr>
            <a:spLocks noGrp="1"/>
          </p:cNvSpPr>
          <p:nvPr>
            <p:ph type="title"/>
          </p:nvPr>
        </p:nvSpPr>
        <p:spPr/>
        <p:txBody>
          <a:bodyPr/>
          <a:lstStyle/>
          <a:p>
            <a:r>
              <a:rPr lang="en-US" b="1" dirty="0"/>
              <a:t>Unorganized Market </a:t>
            </a:r>
          </a:p>
        </p:txBody>
      </p:sp>
      <p:sp>
        <p:nvSpPr>
          <p:cNvPr id="3" name="Content Placeholder 2">
            <a:extLst>
              <a:ext uri="{FF2B5EF4-FFF2-40B4-BE49-F238E27FC236}">
                <a16:creationId xmlns:a16="http://schemas.microsoft.com/office/drawing/2014/main" id="{597AEC4B-9B43-64FB-8C8F-ED60AC1EE294}"/>
              </a:ext>
            </a:extLst>
          </p:cNvPr>
          <p:cNvSpPr>
            <a:spLocks noGrp="1"/>
          </p:cNvSpPr>
          <p:nvPr>
            <p:ph idx="1"/>
          </p:nvPr>
        </p:nvSpPr>
        <p:spPr/>
        <p:txBody>
          <a:bodyPr>
            <a:normAutofit/>
          </a:bodyPr>
          <a:lstStyle/>
          <a:p>
            <a:pPr marL="0" indent="0" algn="just">
              <a:buNone/>
            </a:pPr>
            <a:r>
              <a:rPr lang="en-US" dirty="0"/>
              <a:t>The sector that is not governed by any statutory or legal authority is known as unorganized sector. This sector consists of the individuals and institutions for whom there are no standardized rules and regulations governing their financial dealings. They are not under the supervision and control of RBI or any other regulatory body. Local money lenders</a:t>
            </a:r>
            <a:r>
              <a:rPr lang="en-US"/>
              <a:t>,  </a:t>
            </a:r>
            <a:r>
              <a:rPr lang="en-US" dirty="0"/>
              <a:t>B</a:t>
            </a:r>
            <a:r>
              <a:rPr lang="en-US"/>
              <a:t>rokers</a:t>
            </a:r>
            <a:r>
              <a:rPr lang="en-US" dirty="0"/>
              <a:t>, Traders, Landlords, Indigenous bankers, etc., who lend money are in the unorganized sector.</a:t>
            </a:r>
          </a:p>
        </p:txBody>
      </p:sp>
    </p:spTree>
    <p:extLst>
      <p:ext uri="{BB962C8B-B14F-4D97-AF65-F5344CB8AC3E}">
        <p14:creationId xmlns:p14="http://schemas.microsoft.com/office/powerpoint/2010/main" val="733831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4B57A-1131-7F69-54AA-0452FE915DA1}"/>
              </a:ext>
            </a:extLst>
          </p:cNvPr>
          <p:cNvSpPr>
            <a:spLocks noGrp="1"/>
          </p:cNvSpPr>
          <p:nvPr>
            <p:ph type="title"/>
          </p:nvPr>
        </p:nvSpPr>
        <p:spPr/>
        <p:txBody>
          <a:bodyPr/>
          <a:lstStyle/>
          <a:p>
            <a:r>
              <a:rPr lang="en-US" b="1" dirty="0"/>
              <a:t>Organized Market </a:t>
            </a:r>
          </a:p>
        </p:txBody>
      </p:sp>
      <p:sp>
        <p:nvSpPr>
          <p:cNvPr id="3" name="Content Placeholder 2">
            <a:extLst>
              <a:ext uri="{FF2B5EF4-FFF2-40B4-BE49-F238E27FC236}">
                <a16:creationId xmlns:a16="http://schemas.microsoft.com/office/drawing/2014/main" id="{96188210-50AB-A0BF-996E-B325D4D4A456}"/>
              </a:ext>
            </a:extLst>
          </p:cNvPr>
          <p:cNvSpPr>
            <a:spLocks noGrp="1"/>
          </p:cNvSpPr>
          <p:nvPr>
            <p:ph idx="1"/>
          </p:nvPr>
        </p:nvSpPr>
        <p:spPr/>
        <p:txBody>
          <a:bodyPr>
            <a:normAutofit/>
          </a:bodyPr>
          <a:lstStyle/>
          <a:p>
            <a:pPr marL="0" indent="0" algn="just">
              <a:buNone/>
            </a:pPr>
            <a:r>
              <a:rPr lang="en-US" dirty="0"/>
              <a:t>The sector that is governed by some statutory or legal authority is known as organized sector. This sector consists of the institutions for whom there are standardized rules and regulations governing their financial dealings. They are under the supervision and control of RBI and other statutory bodies. They are further classified into three: </a:t>
            </a:r>
          </a:p>
          <a:p>
            <a:pPr marL="0" indent="0" algn="just">
              <a:buNone/>
            </a:pPr>
            <a:r>
              <a:rPr lang="en-US" dirty="0"/>
              <a:t>A. Capital Market </a:t>
            </a:r>
          </a:p>
          <a:p>
            <a:pPr marL="0" indent="0" algn="just">
              <a:buNone/>
            </a:pPr>
            <a:r>
              <a:rPr lang="en-US" dirty="0"/>
              <a:t>B. Money Market </a:t>
            </a:r>
          </a:p>
          <a:p>
            <a:pPr marL="0" indent="0" algn="just">
              <a:buNone/>
            </a:pPr>
            <a:r>
              <a:rPr lang="en-US" dirty="0"/>
              <a:t>C. Foreign Exchange Market</a:t>
            </a:r>
          </a:p>
        </p:txBody>
      </p:sp>
    </p:spTree>
    <p:extLst>
      <p:ext uri="{BB962C8B-B14F-4D97-AF65-F5344CB8AC3E}">
        <p14:creationId xmlns:p14="http://schemas.microsoft.com/office/powerpoint/2010/main" val="4870168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TotalTime>
  <Words>328</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Gill Sans MT</vt:lpstr>
      <vt:lpstr>Gallery</vt:lpstr>
      <vt:lpstr>FINANCIAL MARKETS </vt:lpstr>
      <vt:lpstr>Introduction </vt:lpstr>
      <vt:lpstr>Unorganized Market </vt:lpstr>
      <vt:lpstr>Organized Market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MARKETS </dc:title>
  <dc:creator>Ananya Priya</dc:creator>
  <cp:lastModifiedBy>Ananya Priya</cp:lastModifiedBy>
  <cp:revision>1</cp:revision>
  <dcterms:created xsi:type="dcterms:W3CDTF">2023-01-27T09:08:36Z</dcterms:created>
  <dcterms:modified xsi:type="dcterms:W3CDTF">2023-01-27T09:10:02Z</dcterms:modified>
</cp:coreProperties>
</file>